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44" y="60"/>
      </p:cViewPr>
      <p:guideLst>
        <p:guide orient="horz" pos="215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jpeg"  /><Relationship Id="rId3" Type="http://schemas.openxmlformats.org/officeDocument/2006/relationships/image" Target="../media/image14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jpeg"  /><Relationship Id="rId3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jpeg"  /><Relationship Id="rId3" Type="http://schemas.openxmlformats.org/officeDocument/2006/relationships/image" Target="../media/image2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Relationship Id="rId3" Type="http://schemas.openxmlformats.org/officeDocument/2006/relationships/image" Target="../media/image8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161838" y="2240211"/>
            <a:ext cx="38683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-300" dirty="0">
                <a:solidFill>
                  <a:schemeClr val="bg1"/>
                </a:solidFill>
              </a:rPr>
              <a:t>CHOSUN NAVI</a:t>
            </a:r>
            <a:endParaRPr lang="ko-KR" altLang="en-US" sz="60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1574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179203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9208379" y="4765655"/>
            <a:ext cx="25763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20164237 </a:t>
            </a:r>
            <a:r>
              <a:rPr lang="ko-KR" altLang="en-US" sz="2400" dirty="0" err="1">
                <a:solidFill>
                  <a:schemeClr val="bg1"/>
                </a:solidFill>
              </a:rPr>
              <a:t>박천송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20164310 </a:t>
            </a:r>
            <a:r>
              <a:rPr lang="ko-KR" altLang="en-US" sz="2400" dirty="0">
                <a:solidFill>
                  <a:schemeClr val="bg1"/>
                </a:solidFill>
              </a:rPr>
              <a:t>정정현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20164320 </a:t>
            </a:r>
            <a:r>
              <a:rPr lang="ko-KR" altLang="en-US" sz="2400" dirty="0" err="1">
                <a:solidFill>
                  <a:schemeClr val="bg1"/>
                </a:solidFill>
              </a:rPr>
              <a:t>추연학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20174309 </a:t>
            </a:r>
            <a:r>
              <a:rPr lang="ko-KR" altLang="en-US" sz="2400" dirty="0">
                <a:solidFill>
                  <a:schemeClr val="bg1"/>
                </a:solidFill>
              </a:rPr>
              <a:t>최은지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2021</a:t>
            </a:r>
            <a:r>
              <a:rPr lang="ko-KR" altLang="en-US" sz="1200" dirty="0">
                <a:solidFill>
                  <a:schemeClr val="bg1"/>
                </a:solidFill>
              </a:rPr>
              <a:t>년도 상반기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3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104" name="직사각형 5"/>
          <p:cNvSpPr/>
          <p:nvPr/>
        </p:nvSpPr>
        <p:spPr>
          <a:xfrm>
            <a:off x="275307" y="956577"/>
            <a:ext cx="2997347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개발 환경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graphicFrame>
        <p:nvGraphicFramePr>
          <p:cNvPr id="105" name=""/>
          <p:cNvGraphicFramePr>
            <a:graphicFrameLocks noGrp="1"/>
          </p:cNvGraphicFramePr>
          <p:nvPr/>
        </p:nvGraphicFramePr>
        <p:xfrm>
          <a:off x="730669" y="1630216"/>
          <a:ext cx="10730658" cy="439519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146671"/>
                <a:gridCol w="1630680"/>
                <a:gridCol w="5953307"/>
              </a:tblGrid>
              <a:tr h="43951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버전</a:t>
                      </a:r>
                      <a:endParaRPr lang="ko-KR" altLang="en-US"/>
                    </a:p>
                  </a:txBody>
                  <a:tcPr marL="91440" marR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설명</a:t>
                      </a:r>
                      <a:endParaRPr lang="ko-KR" altLang="en-US"/>
                    </a:p>
                  </a:txBody>
                  <a:tcPr marL="91440" marR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43951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Android Studio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4.1.3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b="1"/>
                        <a:t>어플리케이션 기능 개발 및 </a:t>
                      </a:r>
                      <a:r>
                        <a:rPr lang="en-US" altLang="ko-KR" b="1"/>
                        <a:t>UI</a:t>
                      </a:r>
                      <a:r>
                        <a:rPr lang="ko-KR" altLang="en-US" b="1"/>
                        <a:t> 설계</a:t>
                      </a:r>
                      <a:endParaRPr lang="ko-KR" altLang="en-US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951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SQLite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2.1.0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b="1"/>
                        <a:t>목적지 정보 저장을 위한 데이터베이스</a:t>
                      </a:r>
                      <a:endParaRPr lang="ko-KR" altLang="en-US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951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JOSM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17013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b="1"/>
                        <a:t>OpenStreerMap </a:t>
                      </a:r>
                      <a:r>
                        <a:rPr lang="ko-KR" altLang="en-US" b="1"/>
                        <a:t>수정을 위한 프로그램</a:t>
                      </a:r>
                      <a:endParaRPr lang="ko-KR" altLang="en-US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951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QGIS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3.10.6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b="1"/>
                        <a:t>GeoReferencing</a:t>
                      </a:r>
                      <a:r>
                        <a:rPr lang="ko-KR" altLang="en-US" b="1"/>
                        <a:t>을 위한 프로그램</a:t>
                      </a:r>
                      <a:endParaRPr lang="ko-KR" altLang="en-US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951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mapbox Maps SDK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9.6.1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b="1"/>
                        <a:t>mapbox</a:t>
                      </a:r>
                      <a:r>
                        <a:rPr lang="ko-KR" altLang="en-US" b="1"/>
                        <a:t>에서 제공하는 지도 </a:t>
                      </a:r>
                      <a:r>
                        <a:rPr lang="en-US" altLang="ko-KR" b="1"/>
                        <a:t>SDK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951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mapbox Navigation SDK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0.42.6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b="1"/>
                        <a:t>mapbox</a:t>
                      </a:r>
                      <a:r>
                        <a:rPr lang="ko-KR" altLang="en-US" b="1"/>
                        <a:t>에서 제공하는 네비게이션 </a:t>
                      </a:r>
                      <a:r>
                        <a:rPr lang="en-US" altLang="ko-KR" b="1"/>
                        <a:t>SDK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951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mapbox Unity SDK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2.1.1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b="1"/>
                        <a:t>mapbox</a:t>
                      </a:r>
                      <a:r>
                        <a:rPr lang="ko-KR" altLang="en-US" b="1"/>
                        <a:t>에서 제공하는 </a:t>
                      </a:r>
                      <a:r>
                        <a:rPr lang="en-US" altLang="ko-KR" b="1"/>
                        <a:t>Unity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SDK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951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Unity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2019.4.26f1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b="1"/>
                        <a:t>AR</a:t>
                      </a:r>
                      <a:r>
                        <a:rPr lang="ko-KR" altLang="en-US" b="1"/>
                        <a:t>구현을 위한 제작 툴</a:t>
                      </a:r>
                      <a:endParaRPr lang="ko-KR" altLang="en-US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951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Direction API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5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b="1"/>
                        <a:t>길 찾기 </a:t>
                      </a:r>
                      <a:r>
                        <a:rPr lang="en-US" altLang="ko-KR" b="1"/>
                        <a:t>API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6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4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5" name="직사각형 5"/>
          <p:cNvSpPr/>
          <p:nvPr/>
        </p:nvSpPr>
        <p:spPr>
          <a:xfrm>
            <a:off x="275307" y="956577"/>
            <a:ext cx="2997347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협업 환경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0225" y="1404850"/>
            <a:ext cx="8591550" cy="4405284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>
            <a:off x="3333749" y="5867399"/>
            <a:ext cx="5524501" cy="4648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 sz="2500"/>
              <a:t>https://github.com/cheonsong/ARNavi</a:t>
            </a:r>
            <a:endParaRPr lang="en-US" altLang="en-US" sz="2500"/>
          </a:p>
        </p:txBody>
      </p:sp>
      <p:sp>
        <p:nvSpPr>
          <p:cNvPr id="28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6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7" name="직사각형 5"/>
          <p:cNvSpPr/>
          <p:nvPr/>
        </p:nvSpPr>
        <p:spPr>
          <a:xfrm>
            <a:off x="275307" y="956577"/>
            <a:ext cx="4207022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현재 진행상황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: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목적지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DB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구축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8699" y="1792605"/>
            <a:ext cx="4305300" cy="3939540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47513" y="1710690"/>
            <a:ext cx="3764279" cy="4120360"/>
          </a:xfrm>
          <a:prstGeom prst="rect">
            <a:avLst/>
          </a:prstGeom>
        </p:spPr>
      </p:pic>
      <p:sp>
        <p:nvSpPr>
          <p:cNvPr id="38" name=""/>
          <p:cNvSpPr txBox="1"/>
          <p:nvPr/>
        </p:nvSpPr>
        <p:spPr>
          <a:xfrm>
            <a:off x="2014536" y="6038850"/>
            <a:ext cx="2124075" cy="3600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목적지 데이터 수집</a:t>
            </a:r>
            <a:endParaRPr lang="ko-KR" altLang="en-US"/>
          </a:p>
        </p:txBody>
      </p:sp>
      <p:sp>
        <p:nvSpPr>
          <p:cNvPr id="39" name=""/>
          <p:cNvSpPr txBox="1"/>
          <p:nvPr/>
        </p:nvSpPr>
        <p:spPr>
          <a:xfrm>
            <a:off x="8101012" y="6048374"/>
            <a:ext cx="1304926" cy="36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DB</a:t>
            </a:r>
            <a:r>
              <a:rPr lang="ko-KR" altLang="en-US"/>
              <a:t>에 저장</a:t>
            </a:r>
            <a:endParaRPr lang="ko-KR" altLang="en-US"/>
          </a:p>
        </p:txBody>
      </p:sp>
      <p:sp>
        <p:nvSpPr>
          <p:cNvPr id="41" name=""/>
          <p:cNvSpPr/>
          <p:nvPr/>
        </p:nvSpPr>
        <p:spPr>
          <a:xfrm>
            <a:off x="5634037" y="3429000"/>
            <a:ext cx="895350" cy="6477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2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2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3" name="직사각형 5"/>
          <p:cNvSpPr/>
          <p:nvPr/>
        </p:nvSpPr>
        <p:spPr>
          <a:xfrm>
            <a:off x="275307" y="956577"/>
            <a:ext cx="4207022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현재 진행상황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: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목적지 선택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UI</a:t>
            </a:r>
            <a:endParaRPr lang="en-US" altLang="ko-KR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31939" y="1489808"/>
            <a:ext cx="2450354" cy="5038480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05473" y="1484185"/>
            <a:ext cx="2454099" cy="5046180"/>
          </a:xfrm>
          <a:prstGeom prst="rect">
            <a:avLst/>
          </a:prstGeom>
        </p:spPr>
      </p:pic>
      <p:sp>
        <p:nvSpPr>
          <p:cNvPr id="28" name=""/>
          <p:cNvSpPr/>
          <p:nvPr/>
        </p:nvSpPr>
        <p:spPr>
          <a:xfrm>
            <a:off x="1547812" y="1909762"/>
            <a:ext cx="457200" cy="981075"/>
          </a:xfrm>
          <a:prstGeom prst="round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29" name=""/>
          <p:cNvCxnSpPr>
            <a:stCxn id="28" idx="3"/>
            <a:endCxn id="28" idx="3"/>
          </p:cNvCxnSpPr>
          <p:nvPr/>
        </p:nvCxnSpPr>
        <p:spPr>
          <a:xfrm flipV="1">
            <a:off x="2005011" y="24003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"/>
          <p:cNvSpPr/>
          <p:nvPr/>
        </p:nvSpPr>
        <p:spPr>
          <a:xfrm>
            <a:off x="1992143" y="2258641"/>
            <a:ext cx="2320452" cy="1215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4347858" y="1560559"/>
            <a:ext cx="1834069" cy="20711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200" b="1"/>
              <a:t>목적지 분류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 algn="ctr">
              <a:defRPr/>
            </a:pPr>
            <a:r>
              <a:rPr lang="ko-KR" altLang="en-US" b="1"/>
              <a:t>건물</a:t>
            </a:r>
            <a:endParaRPr lang="ko-KR" altLang="en-US" b="1"/>
          </a:p>
          <a:p>
            <a:pPr algn="ctr">
              <a:defRPr/>
            </a:pPr>
            <a:endParaRPr lang="ko-KR" altLang="en-US" b="1"/>
          </a:p>
          <a:p>
            <a:pPr algn="ctr">
              <a:defRPr/>
            </a:pPr>
            <a:r>
              <a:rPr lang="ko-KR" altLang="en-US" b="1"/>
              <a:t>학과</a:t>
            </a:r>
            <a:endParaRPr lang="ko-KR" altLang="en-US" b="1"/>
          </a:p>
          <a:p>
            <a:pPr algn="ctr">
              <a:defRPr/>
            </a:pPr>
            <a:endParaRPr lang="ko-KR" altLang="en-US" b="1"/>
          </a:p>
          <a:p>
            <a:pPr algn="ctr">
              <a:defRPr/>
            </a:pPr>
            <a:r>
              <a:rPr lang="ko-KR" altLang="en-US" b="1"/>
              <a:t>교수명</a:t>
            </a:r>
            <a:endParaRPr lang="ko-KR" altLang="en-US" b="1"/>
          </a:p>
        </p:txBody>
      </p:sp>
      <p:sp>
        <p:nvSpPr>
          <p:cNvPr id="36" name=""/>
          <p:cNvSpPr/>
          <p:nvPr/>
        </p:nvSpPr>
        <p:spPr>
          <a:xfrm>
            <a:off x="4436117" y="1404612"/>
            <a:ext cx="1659883" cy="2349027"/>
          </a:xfrm>
          <a:prstGeom prst="round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"/>
          <p:cNvSpPr/>
          <p:nvPr/>
        </p:nvSpPr>
        <p:spPr>
          <a:xfrm>
            <a:off x="6766702" y="2041896"/>
            <a:ext cx="1592094" cy="829080"/>
          </a:xfrm>
          <a:prstGeom prst="round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"/>
          <p:cNvSpPr/>
          <p:nvPr/>
        </p:nvSpPr>
        <p:spPr>
          <a:xfrm>
            <a:off x="8366193" y="2289445"/>
            <a:ext cx="1185558" cy="1519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/>
          <p:nvPr/>
        </p:nvSpPr>
        <p:spPr>
          <a:xfrm>
            <a:off x="9614474" y="1810337"/>
            <a:ext cx="1943606" cy="1173602"/>
          </a:xfrm>
          <a:prstGeom prst="round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"/>
          <p:cNvSpPr txBox="1"/>
          <p:nvPr/>
        </p:nvSpPr>
        <p:spPr>
          <a:xfrm>
            <a:off x="9632410" y="1903984"/>
            <a:ext cx="1915134" cy="9706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200" b="1"/>
              <a:t>자동완성 기능</a:t>
            </a:r>
            <a:endParaRPr lang="ko-KR" altLang="en-US" b="1"/>
          </a:p>
          <a:p>
            <a:pPr>
              <a:defRPr/>
            </a:pPr>
            <a:endParaRPr lang="ko-KR" altLang="en-US" b="1"/>
          </a:p>
          <a:p>
            <a:pPr>
              <a:defRPr/>
            </a:pPr>
            <a:r>
              <a:rPr lang="ko-KR" altLang="en-US" b="1"/>
              <a:t>편의성 증가</a:t>
            </a:r>
            <a:endParaRPr lang="ko-KR" altLang="en-US" b="1"/>
          </a:p>
        </p:txBody>
      </p:sp>
      <p:sp>
        <p:nvSpPr>
          <p:cNvPr id="43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76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3077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3078" name="직사각형 5"/>
          <p:cNvSpPr/>
          <p:nvPr/>
        </p:nvSpPr>
        <p:spPr>
          <a:xfrm>
            <a:off x="275307" y="956577"/>
            <a:ext cx="4207022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현재 진행상황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: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최단 경로 출력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pic>
        <p:nvPicPr>
          <p:cNvPr id="308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1366" y="1556101"/>
            <a:ext cx="2482944" cy="5022534"/>
          </a:xfrm>
          <a:prstGeom prst="rect">
            <a:avLst/>
          </a:prstGeom>
        </p:spPr>
      </p:pic>
      <p:pic>
        <p:nvPicPr>
          <p:cNvPr id="30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86841" y="1510856"/>
            <a:ext cx="7619763" cy="4679758"/>
          </a:xfrm>
          <a:prstGeom prst="rect">
            <a:avLst/>
          </a:prstGeom>
        </p:spPr>
      </p:pic>
      <p:sp>
        <p:nvSpPr>
          <p:cNvPr id="3083" name=""/>
          <p:cNvSpPr txBox="1"/>
          <p:nvPr/>
        </p:nvSpPr>
        <p:spPr>
          <a:xfrm>
            <a:off x="6414580" y="6028109"/>
            <a:ext cx="3455347" cy="36713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b="1"/>
              <a:t>A*</a:t>
            </a:r>
            <a:r>
              <a:rPr lang="ko-KR" altLang="en-US" b="1"/>
              <a:t> 알고리즘 사용</a:t>
            </a:r>
            <a:r>
              <a:rPr lang="en-US" altLang="ko-KR" b="1"/>
              <a:t>,</a:t>
            </a:r>
            <a:r>
              <a:rPr lang="ko-KR" altLang="en-US" b="1"/>
              <a:t> 최단경로 도출</a:t>
            </a:r>
            <a:endParaRPr lang="ko-KR" altLang="en-US" b="1"/>
          </a:p>
        </p:txBody>
      </p:sp>
      <p:sp>
        <p:nvSpPr>
          <p:cNvPr id="3085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087" name=""/>
          <p:cNvSpPr/>
          <p:nvPr/>
        </p:nvSpPr>
        <p:spPr>
          <a:xfrm>
            <a:off x="5594350" y="4699000"/>
            <a:ext cx="2676524" cy="457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088" name=""/>
          <p:cNvSpPr txBox="1"/>
          <p:nvPr/>
        </p:nvSpPr>
        <p:spPr>
          <a:xfrm>
            <a:off x="8318500" y="4403725"/>
            <a:ext cx="2571748" cy="6426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요청에 대한 응답으로 경로를 받아옴</a:t>
            </a: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직사각형 5"/>
          <p:cNvSpPr/>
          <p:nvPr/>
        </p:nvSpPr>
        <p:spPr>
          <a:xfrm>
            <a:off x="275307" y="956577"/>
            <a:ext cx="4207022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최단 경로 출력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: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A*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알고리즘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6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3062" y="1391980"/>
            <a:ext cx="8711979" cy="5168400"/>
          </a:xfrm>
          <a:prstGeom prst="rect">
            <a:avLst/>
          </a:prstGeom>
        </p:spPr>
      </p:pic>
      <p:sp>
        <p:nvSpPr>
          <p:cNvPr id="8" name=""/>
          <p:cNvSpPr/>
          <p:nvPr/>
        </p:nvSpPr>
        <p:spPr>
          <a:xfrm>
            <a:off x="9814803" y="2694359"/>
            <a:ext cx="597846" cy="709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/>
          <p:nvPr/>
        </p:nvSpPr>
        <p:spPr>
          <a:xfrm>
            <a:off x="9816425" y="3171014"/>
            <a:ext cx="597846" cy="709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 txBox="1"/>
          <p:nvPr/>
        </p:nvSpPr>
        <p:spPr>
          <a:xfrm>
            <a:off x="10432915" y="2562630"/>
            <a:ext cx="638378" cy="3632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거리</a:t>
            </a: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10402920" y="2964382"/>
            <a:ext cx="1165293" cy="643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휴리스틱 추정값</a:t>
            </a: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7778075" y="981885"/>
            <a:ext cx="1753006" cy="51264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800"/>
              <a:t>F = G + H</a:t>
            </a:r>
            <a:endParaRPr lang="en-US" altLang="ko-KR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57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8" name="직사각형 5"/>
          <p:cNvSpPr/>
          <p:nvPr/>
        </p:nvSpPr>
        <p:spPr>
          <a:xfrm>
            <a:off x="275307" y="956577"/>
            <a:ext cx="4207022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현재 진행상황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: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2D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네비게이션 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67803" y="1349732"/>
            <a:ext cx="5456392" cy="5151566"/>
          </a:xfrm>
          <a:prstGeom prst="rect">
            <a:avLst/>
          </a:prstGeom>
        </p:spPr>
      </p:pic>
      <p:sp>
        <p:nvSpPr>
          <p:cNvPr id="60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직사각형 5"/>
          <p:cNvSpPr/>
          <p:nvPr/>
        </p:nvSpPr>
        <p:spPr>
          <a:xfrm>
            <a:off x="275307" y="956577"/>
            <a:ext cx="4207022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현재 진행상황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: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GeoReferencing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20047" y="1532544"/>
            <a:ext cx="6751905" cy="4846740"/>
          </a:xfrm>
          <a:prstGeom prst="rect">
            <a:avLst/>
          </a:prstGeom>
        </p:spPr>
      </p:pic>
      <p:sp>
        <p:nvSpPr>
          <p:cNvPr id="7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22088" y="1503151"/>
            <a:ext cx="7914767" cy="4994756"/>
          </a:xfrm>
          <a:prstGeom prst="rect">
            <a:avLst/>
          </a:prstGeom>
        </p:spPr>
      </p:pic>
      <p:sp>
        <p:nvSpPr>
          <p:cNvPr id="3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5307" y="956577"/>
            <a:ext cx="4885931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현재 진행상황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: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정밀한 도보 경로 추가 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7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47264" y="3105834"/>
            <a:ext cx="1501701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chemeClr val="lt1"/>
                </a:solidFill>
                <a:latin typeface="HY헤드라인M"/>
                <a:ea typeface="HY헤드라인M"/>
              </a:rPr>
              <a:t>문제점</a:t>
            </a:r>
            <a:endParaRPr lang="ko-KR" altLang="en-US" sz="3600" spc="-15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4240" y="3121223"/>
            <a:ext cx="711200" cy="2963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4,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702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83867" y="290690"/>
            <a:ext cx="2560348" cy="10980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spc="-300">
                <a:solidFill>
                  <a:schemeClr val="bg1"/>
                </a:solidFill>
                <a:latin typeface="+mj-ea"/>
                <a:ea typeface="+mj-ea"/>
              </a:rPr>
              <a:t>INDEX</a:t>
            </a:r>
            <a:endParaRPr lang="ko-KR" altLang="en-US" sz="6600" spc="-30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648661" y="1967232"/>
            <a:ext cx="2281229" cy="697863"/>
            <a:chOff x="294639" y="3596640"/>
            <a:chExt cx="2281229" cy="697863"/>
          </a:xfrm>
        </p:grpSpPr>
        <p:sp>
          <p:nvSpPr>
            <p:cNvPr id="4" name="TextBox 3"/>
            <p:cNvSpPr txBox="1"/>
            <p:nvPr/>
          </p:nvSpPr>
          <p:spPr>
            <a:xfrm>
              <a:off x="294639" y="3596640"/>
              <a:ext cx="476139" cy="6978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3394" y="3688973"/>
              <a:ext cx="163247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  <a:latin typeface="HY헤드라인M"/>
                  <a:ea typeface="HY헤드라인M"/>
                </a:rPr>
                <a:t>개발 동기</a:t>
              </a:r>
              <a:endParaRPr lang="ko-KR" altLang="en-US" sz="2800" spc="-150">
                <a:solidFill>
                  <a:srgbClr val="393939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 rot="0">
            <a:off x="633201" y="2721114"/>
            <a:ext cx="2973429" cy="707886"/>
            <a:chOff x="294640" y="3596640"/>
            <a:chExt cx="2973429" cy="707886"/>
          </a:xfrm>
        </p:grpSpPr>
        <p:sp>
          <p:nvSpPr>
            <p:cNvPr id="11" name="TextBox 10"/>
            <p:cNvSpPr txBox="1"/>
            <p:nvPr/>
          </p:nvSpPr>
          <p:spPr>
            <a:xfrm>
              <a:off x="294640" y="3596640"/>
              <a:ext cx="477412" cy="6964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3394" y="3688973"/>
              <a:ext cx="230515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  <a:latin typeface="HY헤드라인M"/>
                  <a:ea typeface="HY헤드라인M"/>
                </a:rPr>
                <a:t>프로젝트 소개</a:t>
              </a:r>
              <a:endParaRPr lang="ko-KR" altLang="en-US" sz="2800" spc="-150">
                <a:solidFill>
                  <a:srgbClr val="393939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648661" y="3493701"/>
            <a:ext cx="2933589" cy="694054"/>
            <a:chOff x="310100" y="3502324"/>
            <a:chExt cx="2933589" cy="694054"/>
          </a:xfrm>
        </p:grpSpPr>
        <p:sp>
          <p:nvSpPr>
            <p:cNvPr id="14" name="TextBox 13"/>
            <p:cNvSpPr txBox="1"/>
            <p:nvPr/>
          </p:nvSpPr>
          <p:spPr>
            <a:xfrm>
              <a:off x="310100" y="3502324"/>
              <a:ext cx="476139" cy="6953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3393" y="3594657"/>
              <a:ext cx="230516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  <a:latin typeface="HY헤드라인M"/>
                  <a:ea typeface="HY헤드라인M"/>
                </a:rPr>
                <a:t>프로젝트 과정</a:t>
              </a:r>
              <a:endParaRPr lang="ko-KR" altLang="en-US" sz="2800" spc="-150">
                <a:solidFill>
                  <a:srgbClr val="393939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 rot="0">
            <a:off x="633200" y="4266288"/>
            <a:ext cx="1849013" cy="694332"/>
            <a:chOff x="294639" y="3596640"/>
            <a:chExt cx="1849013" cy="694332"/>
          </a:xfrm>
        </p:grpSpPr>
        <p:sp>
          <p:nvSpPr>
            <p:cNvPr id="23" name="TextBox 22"/>
            <p:cNvSpPr txBox="1"/>
            <p:nvPr/>
          </p:nvSpPr>
          <p:spPr>
            <a:xfrm>
              <a:off x="294639" y="3596640"/>
              <a:ext cx="481222" cy="694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3394" y="3688973"/>
              <a:ext cx="120025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  <a:latin typeface="HY헤드라인M"/>
                  <a:ea typeface="HY헤드라인M"/>
                </a:rPr>
                <a:t>문제점</a:t>
              </a:r>
              <a:endParaRPr lang="ko-KR" altLang="en-US" sz="2800" spc="-150">
                <a:solidFill>
                  <a:srgbClr val="393939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 rot="0">
            <a:off x="629611" y="5020170"/>
            <a:ext cx="2281229" cy="692924"/>
            <a:chOff x="294639" y="3596640"/>
            <a:chExt cx="2281229" cy="692924"/>
          </a:xfrm>
        </p:grpSpPr>
        <p:sp>
          <p:nvSpPr>
            <p:cNvPr id="29" name="TextBox 28"/>
            <p:cNvSpPr txBox="1"/>
            <p:nvPr/>
          </p:nvSpPr>
          <p:spPr>
            <a:xfrm>
              <a:off x="294639" y="3596640"/>
              <a:ext cx="471479" cy="6929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43393" y="3688973"/>
              <a:ext cx="1632475" cy="5148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  <a:latin typeface="HY헤드라인M"/>
                  <a:ea typeface="HY헤드라인M"/>
                </a:rPr>
                <a:t>향후 계획</a:t>
              </a:r>
              <a:endParaRPr lang="ko-KR" altLang="en-US" sz="2800" spc="-150">
                <a:solidFill>
                  <a:srgbClr val="393939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31" name="그룹 27"/>
          <p:cNvGrpSpPr/>
          <p:nvPr/>
        </p:nvGrpSpPr>
        <p:grpSpPr>
          <a:xfrm rot="0">
            <a:off x="618263" y="5772972"/>
            <a:ext cx="1420119" cy="695434"/>
            <a:chOff x="294640" y="3596640"/>
            <a:chExt cx="1420119" cy="695434"/>
          </a:xfrm>
        </p:grpSpPr>
        <p:sp>
          <p:nvSpPr>
            <p:cNvPr id="32" name="TextBox 28"/>
            <p:cNvSpPr txBox="1"/>
            <p:nvPr/>
          </p:nvSpPr>
          <p:spPr>
            <a:xfrm>
              <a:off x="294640" y="3596640"/>
              <a:ext cx="473302" cy="6954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6</a:t>
              </a:r>
              <a:endParaRPr lang="en-US" altLang="ko-KR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TextBox 29"/>
            <p:cNvSpPr txBox="1"/>
            <p:nvPr/>
          </p:nvSpPr>
          <p:spPr>
            <a:xfrm>
              <a:off x="943394" y="3688973"/>
              <a:ext cx="771365" cy="5173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-150">
                  <a:solidFill>
                    <a:srgbClr val="393939"/>
                  </a:solidFill>
                  <a:latin typeface="HY헤드라인M"/>
                  <a:ea typeface="HY헤드라인M"/>
                </a:rPr>
                <a:t>Q&amp;A</a:t>
              </a:r>
              <a:endParaRPr lang="ko-KR" altLang="en-US" sz="2800" spc="-150">
                <a:solidFill>
                  <a:srgbClr val="393939"/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lt1"/>
                </a:solidFill>
                <a:latin typeface="HY헤드라인M"/>
                <a:ea typeface="HY헤드라인M"/>
              </a:rPr>
              <a:t>문제점</a:t>
            </a:r>
            <a:endParaRPr lang="ko-KR" altLang="en-US" sz="3000" spc="-15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4,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5307" y="956577"/>
            <a:ext cx="4885931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해결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: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현재 위치 얻어오기 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7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6170" y="1941195"/>
            <a:ext cx="10939659" cy="368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lt1"/>
                </a:solidFill>
                <a:latin typeface="HY헤드라인M"/>
                <a:ea typeface="HY헤드라인M"/>
              </a:rPr>
              <a:t>문제점</a:t>
            </a:r>
            <a:endParaRPr lang="ko-KR" altLang="en-US" sz="3000" spc="-15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4,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5307" y="956577"/>
            <a:ext cx="4885931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해결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: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현재 위치 얻어오기 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7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84120" y="1402080"/>
            <a:ext cx="7223760" cy="5103639"/>
          </a:xfrm>
          <a:prstGeom prst="rect">
            <a:avLst/>
          </a:prstGeom>
        </p:spPr>
      </p:pic>
      <p:sp>
        <p:nvSpPr>
          <p:cNvPr id="10" name=""/>
          <p:cNvSpPr/>
          <p:nvPr/>
        </p:nvSpPr>
        <p:spPr>
          <a:xfrm>
            <a:off x="5429250" y="3890962"/>
            <a:ext cx="1362075" cy="21907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lt1"/>
                </a:solidFill>
                <a:latin typeface="HY헤드라인M"/>
                <a:ea typeface="HY헤드라인M"/>
              </a:rPr>
              <a:t>문제점</a:t>
            </a:r>
            <a:endParaRPr lang="ko-KR" altLang="en-US" sz="3000" spc="-15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4,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5307" y="956577"/>
            <a:ext cx="4885931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해결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: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추가한 도보 경로 미인식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7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609" y="1952008"/>
            <a:ext cx="12080781" cy="2162792"/>
          </a:xfrm>
          <a:prstGeom prst="rect">
            <a:avLst/>
          </a:prstGeom>
        </p:spPr>
      </p:pic>
      <p:sp>
        <p:nvSpPr>
          <p:cNvPr id="10" name=""/>
          <p:cNvSpPr txBox="1"/>
          <p:nvPr/>
        </p:nvSpPr>
        <p:spPr>
          <a:xfrm>
            <a:off x="1352550" y="4586287"/>
            <a:ext cx="9144000" cy="1231583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500"/>
              <a:t>Mapbox</a:t>
            </a:r>
            <a:r>
              <a:rPr lang="ko-KR" altLang="en-US" sz="2500"/>
              <a:t>는 </a:t>
            </a:r>
            <a:r>
              <a:rPr lang="en-US" altLang="ko-KR" sz="2500"/>
              <a:t>OpenStreetMap</a:t>
            </a:r>
            <a:r>
              <a:rPr lang="ko-KR" altLang="en-US" sz="2500"/>
              <a:t>을 기반으로 제작된다</a:t>
            </a:r>
            <a:r>
              <a:rPr lang="en-US" altLang="ko-KR" sz="2500"/>
              <a:t>.</a:t>
            </a:r>
            <a:endParaRPr lang="en-US" altLang="ko-KR" sz="2500"/>
          </a:p>
          <a:p>
            <a:pPr algn="ctr">
              <a:defRPr/>
            </a:pPr>
            <a:endParaRPr lang="en-US" altLang="ko-KR" sz="2500"/>
          </a:p>
          <a:p>
            <a:pPr algn="ctr">
              <a:defRPr/>
            </a:pPr>
            <a:r>
              <a:rPr lang="en-US" altLang="ko-KR" sz="2500"/>
              <a:t>OSM</a:t>
            </a:r>
            <a:r>
              <a:rPr lang="ko-KR" altLang="en-US" sz="2500"/>
              <a:t>을 수정한다면 자신들이 검증 후 업데이트하겠다</a:t>
            </a:r>
            <a:r>
              <a:rPr lang="en-US" altLang="ko-KR" sz="2500"/>
              <a:t>.</a:t>
            </a:r>
            <a:endParaRPr lang="en-US" altLang="ko-KR" sz="2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lt1"/>
                </a:solidFill>
                <a:latin typeface="HY헤드라인M"/>
                <a:ea typeface="HY헤드라인M"/>
              </a:rPr>
              <a:t>문제점</a:t>
            </a:r>
            <a:endParaRPr lang="ko-KR" altLang="en-US" sz="3000" spc="-15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4,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5307" y="956577"/>
            <a:ext cx="4885931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미해결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: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목적지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UI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설계 문제 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7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79513" y="1480283"/>
            <a:ext cx="2450354" cy="5038480"/>
          </a:xfrm>
          <a:prstGeom prst="rect">
            <a:avLst/>
          </a:prstGeom>
        </p:spPr>
      </p:pic>
      <p:sp>
        <p:nvSpPr>
          <p:cNvPr id="11" name=""/>
          <p:cNvSpPr/>
          <p:nvPr/>
        </p:nvSpPr>
        <p:spPr>
          <a:xfrm>
            <a:off x="1185861" y="1900237"/>
            <a:ext cx="457200" cy="981075"/>
          </a:xfrm>
          <a:prstGeom prst="round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2" name=""/>
          <p:cNvCxnSpPr/>
          <p:nvPr/>
        </p:nvCxnSpPr>
        <p:spPr>
          <a:xfrm>
            <a:off x="2005011" y="24003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30247" y="2533629"/>
            <a:ext cx="8161727" cy="457239"/>
          </a:xfrm>
          <a:prstGeom prst="rect">
            <a:avLst/>
          </a:prstGeom>
        </p:spPr>
      </p:pic>
      <p:sp>
        <p:nvSpPr>
          <p:cNvPr id="27" name=""/>
          <p:cNvSpPr/>
          <p:nvPr/>
        </p:nvSpPr>
        <p:spPr>
          <a:xfrm>
            <a:off x="10987088" y="2519363"/>
            <a:ext cx="904875" cy="257175"/>
          </a:xfrm>
          <a:prstGeom prst="round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"/>
          <p:cNvSpPr txBox="1"/>
          <p:nvPr/>
        </p:nvSpPr>
        <p:spPr>
          <a:xfrm>
            <a:off x="5721485" y="1599591"/>
            <a:ext cx="3841007" cy="49400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700"/>
              <a:t>AutoTextCompleteView</a:t>
            </a:r>
            <a:endParaRPr lang="en-US" altLang="ko-KR" sz="2700"/>
          </a:p>
        </p:txBody>
      </p:sp>
      <p:sp>
        <p:nvSpPr>
          <p:cNvPr id="31" name=""/>
          <p:cNvSpPr txBox="1"/>
          <p:nvPr/>
        </p:nvSpPr>
        <p:spPr>
          <a:xfrm>
            <a:off x="4714875" y="4114800"/>
            <a:ext cx="1724025" cy="8458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500"/>
              <a:t>Adapter </a:t>
            </a:r>
            <a:endParaRPr lang="ko-KR" altLang="en-US" sz="2500"/>
          </a:p>
          <a:p>
            <a:pPr algn="ctr">
              <a:defRPr/>
            </a:pPr>
            <a:r>
              <a:rPr lang="ko-KR" altLang="en-US" sz="2500"/>
              <a:t>등록 방식</a:t>
            </a:r>
            <a:endParaRPr lang="ko-KR" altLang="en-US" sz="2500"/>
          </a:p>
        </p:txBody>
      </p:sp>
      <p:sp>
        <p:nvSpPr>
          <p:cNvPr id="33" name=""/>
          <p:cNvSpPr txBox="1"/>
          <p:nvPr/>
        </p:nvSpPr>
        <p:spPr>
          <a:xfrm>
            <a:off x="7524749" y="4000500"/>
            <a:ext cx="3638552" cy="1150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/>
              <a:t>OnQueryTextListener</a:t>
            </a:r>
            <a:endParaRPr lang="en-US" altLang="ko-KR" sz="2500"/>
          </a:p>
          <a:p>
            <a:pPr algn="ctr">
              <a:defRPr/>
            </a:pPr>
            <a:endParaRPr lang="ko-KR" altLang="en-US" sz="1500"/>
          </a:p>
          <a:p>
            <a:pPr algn="ctr">
              <a:defRPr/>
            </a:pPr>
            <a:r>
              <a:rPr lang="ko-KR" altLang="en-US" sz="1500"/>
              <a:t>매개변수 문자열을 통해 테이블에 질의 후  데이터를 출력 해주는 리스너</a:t>
            </a:r>
            <a:endParaRPr lang="ko-KR" altLang="en-US" sz="1500"/>
          </a:p>
        </p:txBody>
      </p:sp>
      <p:sp>
        <p:nvSpPr>
          <p:cNvPr id="34" name=""/>
          <p:cNvSpPr/>
          <p:nvPr/>
        </p:nvSpPr>
        <p:spPr>
          <a:xfrm>
            <a:off x="6438900" y="4352925"/>
            <a:ext cx="984520" cy="27561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5" name=""/>
          <p:cNvSpPr/>
          <p:nvPr/>
        </p:nvSpPr>
        <p:spPr>
          <a:xfrm>
            <a:off x="7517555" y="3926631"/>
            <a:ext cx="3638550" cy="1314449"/>
          </a:xfrm>
          <a:prstGeom prst="round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"/>
          <p:cNvSpPr/>
          <p:nvPr/>
        </p:nvSpPr>
        <p:spPr>
          <a:xfrm>
            <a:off x="4757736" y="4033837"/>
            <a:ext cx="1590675" cy="1085850"/>
          </a:xfrm>
          <a:prstGeom prst="round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254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문제점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4,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5307" y="956577"/>
            <a:ext cx="4885931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미해결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: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Mapbox SDK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와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Unity 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호환문제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7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43925" y="1645730"/>
            <a:ext cx="6104148" cy="4366638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4995863" y="3214687"/>
            <a:ext cx="767650" cy="762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5053013" y="4176712"/>
            <a:ext cx="765731" cy="762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 txBox="1"/>
          <p:nvPr/>
        </p:nvSpPr>
        <p:spPr>
          <a:xfrm>
            <a:off x="5824538" y="3064192"/>
            <a:ext cx="1752600" cy="3648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AR Foundation</a:t>
            </a: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5881687" y="4024312"/>
            <a:ext cx="1895475" cy="3648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AR Core, AR kit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47264" y="3105834"/>
            <a:ext cx="1977951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HY헤드라인M"/>
                <a:ea typeface="HY헤드라인M"/>
              </a:rPr>
              <a:t>향후 계획</a:t>
            </a:r>
            <a:endParaRPr lang="ko-KR" altLang="en-US" sz="36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4240" y="3121223"/>
            <a:ext cx="711200" cy="2963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5,</a:t>
            </a:r>
            <a:endParaRPr lang="en-US" altLang="ko-KR" sz="140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향후 계획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6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5,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17" name="직사각형 5"/>
          <p:cNvSpPr/>
          <p:nvPr/>
        </p:nvSpPr>
        <p:spPr>
          <a:xfrm>
            <a:off x="275307" y="956577"/>
            <a:ext cx="4885931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앞으로의 계획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18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9" name=""/>
          <p:cNvSpPr txBox="1"/>
          <p:nvPr/>
        </p:nvSpPr>
        <p:spPr>
          <a:xfrm>
            <a:off x="862012" y="1824036"/>
            <a:ext cx="10906124" cy="4346257"/>
          </a:xfrm>
          <a:prstGeom prst="rect">
            <a:avLst/>
          </a:prstGeom>
        </p:spPr>
        <p:txBody>
          <a:bodyPr wrap="square">
            <a:spAutoFit/>
          </a:bodyPr>
          <a:p>
            <a:pPr marL="333000" indent="-333000">
              <a:buAutoNum type="arabicPeriod"/>
              <a:defRPr/>
            </a:pPr>
            <a:r>
              <a:rPr lang="ko-KR" altLang="en-US" sz="3100"/>
              <a:t> 도보 경로 인식 개선</a:t>
            </a:r>
            <a:endParaRPr lang="ko-KR" altLang="en-US" sz="3100"/>
          </a:p>
          <a:p>
            <a:pPr marL="333000" indent="-333000">
              <a:buAutoNum type="arabicPeriod"/>
              <a:defRPr/>
            </a:pPr>
            <a:endParaRPr lang="ko-KR" altLang="en-US" sz="3100"/>
          </a:p>
          <a:p>
            <a:pPr marL="333000" indent="-333000">
              <a:buAutoNum type="arabicPeriod"/>
              <a:defRPr/>
            </a:pPr>
            <a:r>
              <a:rPr lang="ko-KR" altLang="en-US" sz="3100"/>
              <a:t> 목적지 선택 </a:t>
            </a:r>
            <a:r>
              <a:rPr lang="en-US" altLang="ko-KR" sz="3100"/>
              <a:t>UI</a:t>
            </a:r>
            <a:r>
              <a:rPr lang="ko-KR" altLang="en-US" sz="3100"/>
              <a:t> 수정</a:t>
            </a:r>
            <a:endParaRPr lang="ko-KR" altLang="en-US" sz="3100"/>
          </a:p>
          <a:p>
            <a:pPr marL="333000" indent="-333000">
              <a:buAutoNum type="arabicPeriod"/>
              <a:defRPr/>
            </a:pPr>
            <a:endParaRPr lang="ko-KR" altLang="en-US" sz="3100"/>
          </a:p>
          <a:p>
            <a:pPr marL="333000" indent="-333000">
              <a:buAutoNum type="arabicPeriod"/>
              <a:defRPr/>
            </a:pPr>
            <a:r>
              <a:rPr lang="ko-KR" altLang="en-US" sz="3100"/>
              <a:t> 전체적인 디자인 수정</a:t>
            </a:r>
            <a:endParaRPr lang="ko-KR" altLang="en-US" sz="3100"/>
          </a:p>
          <a:p>
            <a:pPr marL="333000" indent="-333000">
              <a:buAutoNum type="arabicPeriod"/>
              <a:defRPr/>
            </a:pPr>
            <a:endParaRPr lang="ko-KR" altLang="en-US" sz="3100"/>
          </a:p>
          <a:p>
            <a:pPr marL="333000" indent="-333000">
              <a:buAutoNum type="arabicPeriod"/>
              <a:defRPr/>
            </a:pPr>
            <a:r>
              <a:rPr lang="ko-KR" altLang="en-US" sz="3100"/>
              <a:t> </a:t>
            </a:r>
            <a:r>
              <a:rPr lang="en-US" altLang="ko-KR" sz="3100"/>
              <a:t>Unity</a:t>
            </a:r>
            <a:r>
              <a:rPr lang="ko-KR" altLang="en-US" sz="3100"/>
              <a:t>를 활용한 </a:t>
            </a:r>
            <a:r>
              <a:rPr lang="en-US" altLang="ko-KR" sz="3100"/>
              <a:t>AR</a:t>
            </a:r>
            <a:r>
              <a:rPr lang="ko-KR" altLang="en-US" sz="3100"/>
              <a:t> 기능 구현</a:t>
            </a:r>
            <a:endParaRPr lang="ko-KR" altLang="en-US" sz="3100"/>
          </a:p>
          <a:p>
            <a:pPr marL="333000" indent="-333000">
              <a:buAutoNum type="arabicPeriod"/>
              <a:defRPr/>
            </a:pPr>
            <a:endParaRPr lang="ko-KR" altLang="en-US" sz="3100"/>
          </a:p>
          <a:p>
            <a:pPr marL="333000" indent="-333000">
              <a:buAutoNum type="arabicPeriod"/>
              <a:defRPr/>
            </a:pPr>
            <a:r>
              <a:rPr lang="ko-KR" altLang="en-US" sz="3100"/>
              <a:t> </a:t>
            </a:r>
            <a:r>
              <a:rPr lang="en-US" altLang="ko-KR" sz="3100"/>
              <a:t>Mapbox SDK</a:t>
            </a:r>
            <a:r>
              <a:rPr lang="ko-KR" altLang="en-US" sz="3100"/>
              <a:t>를 활용한 현실 지도 매핑</a:t>
            </a:r>
            <a:endParaRPr lang="ko-KR" altLang="en-US" sz="3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16" y="323464"/>
            <a:ext cx="4086949" cy="21892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3800" b="1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90164" y="3021260"/>
            <a:ext cx="2416101" cy="7487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bg1"/>
                </a:solidFill>
                <a:latin typeface="HY헤드라인M"/>
                <a:ea typeface="HY헤드라인M"/>
              </a:rPr>
              <a:t>개발 동기</a:t>
            </a:r>
            <a:endParaRPr lang="ko-KR" altLang="en-US" sz="44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4240" y="3121223"/>
            <a:ext cx="758825" cy="2963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90781" y="85725"/>
            <a:ext cx="2282336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개발 동기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 rot="0">
            <a:off x="528682" y="1636755"/>
            <a:ext cx="11058716" cy="4998099"/>
            <a:chOff x="-1024228" y="5390664"/>
            <a:chExt cx="6610998" cy="4998099"/>
          </a:xfrm>
        </p:grpSpPr>
        <p:sp>
          <p:nvSpPr>
            <p:cNvPr id="28" name="TextBox 27"/>
            <p:cNvSpPr txBox="1"/>
            <p:nvPr/>
          </p:nvSpPr>
          <p:spPr>
            <a:xfrm>
              <a:off x="2399552" y="6264557"/>
              <a:ext cx="3187217" cy="40882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endParaRPr lang="en-US" altLang="ko-KR" sz="1400" spc="-150">
                <a:solidFill>
                  <a:srgbClr val="393939"/>
                </a:solidFill>
              </a:endParaRPr>
            </a:p>
            <a:p>
              <a:pPr algn="just">
                <a:defRPr/>
              </a:pPr>
              <a:endParaRPr lang="en-US" altLang="ko-KR" sz="1400" spc="-15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/>
                <a:buChar char="•"/>
                <a:defRPr/>
              </a:pPr>
              <a:r>
                <a:rPr lang="ko-KR" altLang="en-US" sz="2400" spc="-150">
                  <a:solidFill>
                    <a:srgbClr val="393939"/>
                  </a:solidFill>
                </a:rPr>
                <a:t>여러 단과 대학교의 위치는</a:t>
              </a:r>
              <a:r>
                <a:rPr lang="en-US" altLang="ko-KR" sz="2400" spc="-150">
                  <a:solidFill>
                    <a:srgbClr val="393939"/>
                  </a:solidFill>
                </a:rPr>
                <a:t>?</a:t>
              </a:r>
              <a:endParaRPr lang="en-US" altLang="ko-KR" sz="2400" spc="-15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/>
                <a:buChar char="•"/>
                <a:defRPr/>
              </a:pPr>
              <a:endParaRPr lang="en-US" altLang="ko-KR" sz="2400" spc="-15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/>
                <a:buChar char="•"/>
                <a:defRPr/>
              </a:pPr>
              <a:r>
                <a:rPr lang="ko-KR" altLang="en-US" sz="2400" spc="-150">
                  <a:solidFill>
                    <a:srgbClr val="393939"/>
                  </a:solidFill>
                </a:rPr>
                <a:t>목적지에 가기 위한 가장 가까운 길은</a:t>
              </a:r>
              <a:r>
                <a:rPr lang="en-US" altLang="ko-KR" sz="2400" spc="-150">
                  <a:solidFill>
                    <a:srgbClr val="393939"/>
                  </a:solidFill>
                </a:rPr>
                <a:t>?</a:t>
              </a:r>
              <a:endParaRPr lang="en-US" altLang="ko-KR" sz="2400" spc="-15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/>
                <a:buChar char="•"/>
                <a:defRPr/>
              </a:pPr>
              <a:endParaRPr lang="en-US" altLang="ko-KR" sz="2400" spc="-15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/>
                <a:buChar char="•"/>
                <a:defRPr/>
              </a:pPr>
              <a:r>
                <a:rPr lang="ko-KR" altLang="en-US" sz="2400" spc="-150">
                  <a:solidFill>
                    <a:srgbClr val="393939"/>
                  </a:solidFill>
                </a:rPr>
                <a:t>본관</a:t>
              </a:r>
              <a:r>
                <a:rPr lang="en-US" altLang="ko-KR" sz="2400" spc="-150">
                  <a:solidFill>
                    <a:srgbClr val="393939"/>
                  </a:solidFill>
                </a:rPr>
                <a:t>, </a:t>
              </a:r>
              <a:r>
                <a:rPr lang="ko-KR" altLang="en-US" sz="2400" spc="-150">
                  <a:solidFill>
                    <a:srgbClr val="393939"/>
                  </a:solidFill>
                </a:rPr>
                <a:t>국제관이 어디에요</a:t>
              </a:r>
              <a:r>
                <a:rPr lang="en-US" altLang="ko-KR" sz="2400" spc="-150">
                  <a:solidFill>
                    <a:srgbClr val="393939"/>
                  </a:solidFill>
                </a:rPr>
                <a:t>?</a:t>
              </a:r>
              <a:endParaRPr lang="en-US" altLang="ko-KR" sz="2400" spc="-15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/>
                <a:buChar char="•"/>
                <a:defRPr/>
              </a:pPr>
              <a:endParaRPr lang="en-US" altLang="ko-KR" sz="2400" spc="-15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/>
                <a:buChar char="•"/>
                <a:defRPr/>
              </a:pPr>
              <a:r>
                <a:rPr lang="en-US" altLang="ko-KR" sz="2400" spc="-150">
                  <a:solidFill>
                    <a:srgbClr val="393939"/>
                  </a:solidFill>
                </a:rPr>
                <a:t>O O </a:t>
              </a:r>
              <a:r>
                <a:rPr lang="ko-KR" altLang="en-US" sz="2400" spc="-150">
                  <a:solidFill>
                    <a:srgbClr val="393939"/>
                  </a:solidFill>
                </a:rPr>
                <a:t>교수님에게 찾아가려면 어디로 가야하나요</a:t>
              </a:r>
              <a:r>
                <a:rPr lang="en-US" altLang="ko-KR" sz="2400" spc="-150">
                  <a:solidFill>
                    <a:srgbClr val="393939"/>
                  </a:solidFill>
                </a:rPr>
                <a:t>?</a:t>
              </a:r>
              <a:endParaRPr lang="en-US" altLang="ko-KR" sz="2400" spc="-15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/>
                <a:buChar char="•"/>
                <a:defRPr/>
              </a:pPr>
              <a:endParaRPr lang="en-US" altLang="ko-KR" sz="2400" spc="-15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/>
                <a:buChar char="•"/>
                <a:defRPr/>
              </a:pPr>
              <a:endParaRPr lang="ko-KR" altLang="en-US" spc="-150">
                <a:solidFill>
                  <a:srgbClr val="393939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-774282" y="5390664"/>
              <a:ext cx="5689573" cy="818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800" spc="-150">
                  <a:solidFill>
                    <a:srgbClr val="393939"/>
                  </a:solidFill>
                  <a:latin typeface="+mj-ea"/>
                  <a:ea typeface="+mj-ea"/>
                </a:rPr>
                <a:t>신입생뿐 아니라 재학생</a:t>
              </a:r>
              <a:r>
                <a:rPr lang="en-US" altLang="ko-KR" sz="2800" spc="-150">
                  <a:solidFill>
                    <a:srgbClr val="393939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2800" spc="-150">
                  <a:solidFill>
                    <a:srgbClr val="393939"/>
                  </a:solidFill>
                  <a:latin typeface="+mj-ea"/>
                  <a:ea typeface="+mj-ea"/>
                </a:rPr>
                <a:t>조선대 초행길 방문객들도  힘든 길 찾기</a:t>
              </a:r>
              <a:endParaRPr lang="ko-KR" altLang="en-US" sz="2800" spc="-150">
                <a:solidFill>
                  <a:srgbClr val="393939"/>
                </a:solidFill>
                <a:latin typeface="+mj-ea"/>
                <a:ea typeface="+mj-ea"/>
              </a:endParaRPr>
            </a:p>
            <a:p>
              <a:pPr algn="ctr">
                <a:defRPr/>
              </a:pPr>
              <a:endParaRPr lang="ko-KR" altLang="en-US" sz="2000" spc="-15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4" name="내용 개체 틀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1959" y="2403847"/>
            <a:ext cx="5564146" cy="4146855"/>
          </a:xfrm>
          <a:prstGeom prst="rect">
            <a:avLst/>
          </a:prstGeom>
        </p:spPr>
      </p:pic>
      <p:sp>
        <p:nvSpPr>
          <p:cNvPr id="35" name="직사각형 5"/>
          <p:cNvSpPr/>
          <p:nvPr/>
        </p:nvSpPr>
        <p:spPr>
          <a:xfrm>
            <a:off x="275307" y="956577"/>
            <a:ext cx="2997347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현황 분석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: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커뮤니티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36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6428" y="1621535"/>
            <a:ext cx="5197621" cy="449590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t="5130" r="1310" b="8370"/>
          <a:stretch>
            <a:fillRect/>
          </a:stretch>
        </p:blipFill>
        <p:spPr>
          <a:xfrm>
            <a:off x="6572249" y="1613802"/>
            <a:ext cx="4752975" cy="4417601"/>
          </a:xfrm>
          <a:prstGeom prst="rect">
            <a:avLst/>
          </a:prstGeom>
        </p:spPr>
      </p:pic>
      <p:sp>
        <p:nvSpPr>
          <p:cNvPr id="39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TextBox 2"/>
          <p:cNvSpPr txBox="1"/>
          <p:nvPr/>
        </p:nvSpPr>
        <p:spPr>
          <a:xfrm>
            <a:off x="890781" y="85725"/>
            <a:ext cx="2282336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개발 동기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41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42" name="직사각형 5"/>
          <p:cNvSpPr/>
          <p:nvPr/>
        </p:nvSpPr>
        <p:spPr>
          <a:xfrm>
            <a:off x="275307" y="956577"/>
            <a:ext cx="2997347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현황 분석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: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지도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43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90781" y="85725"/>
            <a:ext cx="2282336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개발 동기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직사각형 5"/>
          <p:cNvSpPr/>
          <p:nvPr/>
        </p:nvSpPr>
        <p:spPr>
          <a:xfrm>
            <a:off x="275307" y="956577"/>
            <a:ext cx="2997347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기획 의도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6" name=""/>
          <p:cNvSpPr/>
          <p:nvPr/>
        </p:nvSpPr>
        <p:spPr>
          <a:xfrm>
            <a:off x="1085850" y="1933575"/>
            <a:ext cx="4286250" cy="408622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6629401" y="1933573"/>
            <a:ext cx="4286250" cy="408622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1409699" y="2628900"/>
            <a:ext cx="3524251" cy="246507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200000"/>
              </a:lnSpc>
              <a:defRPr/>
            </a:pPr>
            <a:r>
              <a:rPr lang="ko-KR" altLang="en-US" sz="2600" b="1">
                <a:solidFill>
                  <a:schemeClr val="lt1"/>
                </a:solidFill>
              </a:rPr>
              <a:t>목적지 설정에 있어 다양한 선택지를 제공 받는다면</a:t>
            </a:r>
            <a:r>
              <a:rPr lang="en-US" altLang="ko-KR" sz="2600" b="1">
                <a:solidFill>
                  <a:schemeClr val="lt1"/>
                </a:solidFill>
              </a:rPr>
              <a:t>?</a:t>
            </a:r>
            <a:endParaRPr lang="en-US" altLang="ko-KR" sz="2600" b="1">
              <a:solidFill>
                <a:schemeClr val="lt1"/>
              </a:solidFill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7048496" y="2657473"/>
            <a:ext cx="3429002" cy="246507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ko-KR" altLang="en-US" sz="2600" b="1">
                <a:solidFill>
                  <a:schemeClr val="lt1"/>
                </a:solidFill>
              </a:rPr>
              <a:t>사용자 입장에서  더 확실하고 직관적인 </a:t>
            </a:r>
            <a:endParaRPr lang="ko-KR" altLang="en-US" sz="2600" b="1">
              <a:solidFill>
                <a:schemeClr val="lt1"/>
              </a:solidFill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2600" b="1">
                <a:solidFill>
                  <a:schemeClr val="lt1"/>
                </a:solidFill>
              </a:rPr>
              <a:t>길찾기가 가능하다면</a:t>
            </a:r>
            <a:r>
              <a:rPr lang="en-US" altLang="ko-KR" sz="2600" b="1">
                <a:solidFill>
                  <a:schemeClr val="lt1"/>
                </a:solidFill>
              </a:rPr>
              <a:t>?</a:t>
            </a:r>
            <a:endParaRPr lang="en-US" altLang="ko-KR" sz="2600" b="1">
              <a:solidFill>
                <a:schemeClr val="lt1"/>
              </a:solidFill>
            </a:endParaRPr>
          </a:p>
        </p:txBody>
      </p:sp>
      <p:sp>
        <p:nvSpPr>
          <p:cNvPr id="10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내용 개체 틀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67311" y="2057056"/>
            <a:ext cx="4032217" cy="257557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93428" y="2058317"/>
            <a:ext cx="4032220" cy="2575579"/>
          </a:xfrm>
          <a:prstGeom prst="rect">
            <a:avLst/>
          </a:prstGeom>
        </p:spPr>
      </p:pic>
      <p:sp>
        <p:nvSpPr>
          <p:cNvPr id="29" name="덧셈 기호 13"/>
          <p:cNvSpPr/>
          <p:nvPr/>
        </p:nvSpPr>
        <p:spPr>
          <a:xfrm>
            <a:off x="5477504" y="2810504"/>
            <a:ext cx="1236991" cy="1236990"/>
          </a:xfrm>
          <a:prstGeom prst="mathPlus">
            <a:avLst>
              <a:gd name="adj1" fmla="val 18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48025" y="5252970"/>
            <a:ext cx="6895949" cy="545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latin typeface="+mj-ea"/>
                <a:ea typeface="+mj-ea"/>
              </a:rPr>
              <a:t>증강현실을 이용한 보행자 네비게이션</a:t>
            </a:r>
            <a:endParaRPr lang="ko-KR" altLang="en-US" sz="3000" b="1">
              <a:latin typeface="+mj-ea"/>
              <a:ea typeface="+mj-ea"/>
            </a:endParaRPr>
          </a:p>
        </p:txBody>
      </p:sp>
      <p:sp>
        <p:nvSpPr>
          <p:cNvPr id="63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소개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65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66" name="직사각형 5"/>
          <p:cNvSpPr/>
          <p:nvPr/>
        </p:nvSpPr>
        <p:spPr>
          <a:xfrm>
            <a:off x="275307" y="956577"/>
            <a:ext cx="2997347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개발 목표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67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53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746</ep:Words>
  <ep:PresentationFormat>와이드스크린</ep:PresentationFormat>
  <ep:Paragraphs>248</ep:Paragraphs>
  <ep:Slides>27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Office 테마</vt:lpstr>
      <vt:lpstr>PowerPoint 프레젠테이션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2020-09-07T02:34:06.000</dcterms:created>
  <dc:creator>Yu Saebyeol</dc:creator>
  <cp:lastModifiedBy>pc</cp:lastModifiedBy>
  <dcterms:modified xsi:type="dcterms:W3CDTF">2021-05-20T06:45:19.800</dcterms:modified>
  <cp:revision>136</cp:revision>
  <dc:title>PowerPoint 프레젠테이션</dc:title>
  <cp:version>1000.0000.01</cp:version>
</cp:coreProperties>
</file>